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456" y="66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24812-2525-475C-A906-C7D3AE96B775}" type="datetimeFigureOut">
              <a:rPr lang="en-US" smtClean="0"/>
              <a:pPr/>
              <a:t>7/31/2016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2013574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4812-2525-475C-A906-C7D3AE96B775}" type="datetimeFigureOut">
              <a:rPr lang="en-US" smtClean="0"/>
              <a:pPr/>
              <a:t>7/31/2016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245649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24812-2525-475C-A906-C7D3AE96B775}" type="datetimeFigureOut">
              <a:rPr lang="en-US" smtClean="0"/>
              <a:pPr/>
              <a:t>7/31/2016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2713748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24812-2525-475C-A906-C7D3AE96B775}" type="datetimeFigureOut">
              <a:rPr lang="en-US" smtClean="0"/>
              <a:pPr/>
              <a:t>7/31/2016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1324299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24812-2525-475C-A906-C7D3AE96B775}" type="datetimeFigureOut">
              <a:rPr lang="en-US" smtClean="0"/>
              <a:pPr/>
              <a:t>7/31/2016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387426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24812-2525-475C-A906-C7D3AE96B775}" type="datetimeFigureOut">
              <a:rPr lang="en-US" smtClean="0"/>
              <a:pPr/>
              <a:t>7/31/2016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1589105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24812-2525-475C-A906-C7D3AE96B775}" type="datetimeFigureOut">
              <a:rPr lang="en-US" smtClean="0"/>
              <a:pPr/>
              <a:t>7/31/2016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97116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4812-2525-475C-A906-C7D3AE96B775}" type="datetimeFigureOut">
              <a:rPr lang="en-US" smtClean="0"/>
              <a:pPr/>
              <a:t>7/31/2016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314877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4812-2525-475C-A906-C7D3AE96B775}" type="datetimeFigureOut">
              <a:rPr lang="en-US" smtClean="0"/>
              <a:pPr/>
              <a:t>7/31/2016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2959265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4812-2525-475C-A906-C7D3AE96B775}" type="datetimeFigureOut">
              <a:rPr lang="en-US" smtClean="0"/>
              <a:pPr/>
              <a:t>7/31/2016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318195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4812-2525-475C-A906-C7D3AE96B775}" type="datetimeFigureOut">
              <a:rPr lang="en-US" smtClean="0"/>
              <a:pPr/>
              <a:t>7/31/2016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69523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2124812-2525-475C-A906-C7D3AE96B775}" type="datetimeFigureOut">
              <a:rPr lang="en-US" smtClean="0"/>
              <a:pPr/>
              <a:t>7/31/2016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3427B-318D-42B2-A311-D24B32E3975B}" type="slidenum">
              <a:rPr lang="en-US" smtClean="0"/>
              <a:pPr/>
              <a:t>‹#›</a:t>
            </a:fld>
            <a:endParaRPr lang="en-US"/>
          </a:p>
        </p:txBody>
      </p:sp>
    </p:spTree>
    <p:extLst>
      <p:ext uri="{BB962C8B-B14F-4D97-AF65-F5344CB8AC3E}">
        <p14:creationId xmlns:p14="http://schemas.microsoft.com/office/powerpoint/2010/main" xmlns="" val="3035873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robotpower.com/" TargetMode="External"/><Relationship Id="rId3" Type="http://schemas.openxmlformats.org/officeDocument/2006/relationships/hyperlink" Target="http://riobotz.com/pb/tutorial/" TargetMode="External"/><Relationship Id="rId7" Type="http://schemas.openxmlformats.org/officeDocument/2006/relationships/hyperlink" Target="http://www.botbitz.com/" TargetMode="External"/><Relationship Id="rId2" Type="http://schemas.openxmlformats.org/officeDocument/2006/relationships/hyperlink" Target="http://sparc.tools/" TargetMode="External"/><Relationship Id="rId1" Type="http://schemas.openxmlformats.org/officeDocument/2006/relationships/slideLayout" Target="../slideLayouts/slideLayout1.xml"/><Relationship Id="rId6" Type="http://schemas.openxmlformats.org/officeDocument/2006/relationships/hyperlink" Target="http://www.robotmarketplace.com/" TargetMode="External"/><Relationship Id="rId11" Type="http://schemas.openxmlformats.org/officeDocument/2006/relationships/hyperlink" Target="http://www.amazon.com/" TargetMode="External"/><Relationship Id="rId5" Type="http://schemas.openxmlformats.org/officeDocument/2006/relationships/hyperlink" Target="http://www.fingertechrobotics.com/" TargetMode="External"/><Relationship Id="rId10" Type="http://schemas.openxmlformats.org/officeDocument/2006/relationships/hyperlink" Target="http://www.botkits.com/" TargetMode="External"/><Relationship Id="rId4" Type="http://schemas.openxmlformats.org/officeDocument/2006/relationships/hyperlink" Target="http://cerobots.com/" TargetMode="External"/><Relationship Id="rId9" Type="http://schemas.openxmlformats.org/officeDocument/2006/relationships/hyperlink" Target="http://www.kitbots.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9467" y="190122"/>
            <a:ext cx="3985065" cy="584775"/>
          </a:xfrm>
          <a:prstGeom prst="rect">
            <a:avLst/>
          </a:prstGeom>
          <a:noFill/>
        </p:spPr>
        <p:txBody>
          <a:bodyPr wrap="none" rtlCol="0">
            <a:spAutoFit/>
          </a:bodyPr>
          <a:lstStyle/>
          <a:p>
            <a:pPr algn="ctr"/>
            <a:r>
              <a:rPr lang="en-US" sz="2000" dirty="0" smtClean="0">
                <a:solidFill>
                  <a:schemeClr val="accent1">
                    <a:lumMod val="50000"/>
                  </a:schemeClr>
                </a:solidFill>
                <a:effectLst>
                  <a:outerShdw blurRad="38100" dist="38100" dir="2700000" algn="tl">
                    <a:srgbClr val="000000">
                      <a:alpha val="43137"/>
                    </a:srgbClr>
                  </a:outerShdw>
                </a:effectLst>
              </a:rPr>
              <a:t>THE 1 PAGE BUILD-A-BOT RESOURCE</a:t>
            </a:r>
          </a:p>
          <a:p>
            <a:pPr algn="ctr"/>
            <a:r>
              <a:rPr lang="en-US" sz="1200" dirty="0" smtClean="0">
                <a:solidFill>
                  <a:schemeClr val="accent1">
                    <a:lumMod val="50000"/>
                  </a:schemeClr>
                </a:solidFill>
              </a:rPr>
              <a:t>By: Matt </a:t>
            </a:r>
            <a:r>
              <a:rPr lang="en-US" sz="1200" dirty="0" err="1" smtClean="0">
                <a:solidFill>
                  <a:schemeClr val="accent1">
                    <a:lumMod val="50000"/>
                  </a:schemeClr>
                </a:solidFill>
              </a:rPr>
              <a:t>Spurk,</a:t>
            </a:r>
            <a:r>
              <a:rPr lang="en-US" sz="1200" dirty="0" smtClean="0">
                <a:solidFill>
                  <a:schemeClr val="accent1">
                    <a:lumMod val="50000"/>
                  </a:schemeClr>
                </a:solidFill>
              </a:rPr>
              <a:t> CERobots.com</a:t>
            </a:r>
            <a:endParaRPr lang="en-US" sz="1200" dirty="0">
              <a:solidFill>
                <a:schemeClr val="accent1">
                  <a:lumMod val="50000"/>
                </a:schemeClr>
              </a:solidFill>
            </a:endParaRPr>
          </a:p>
        </p:txBody>
      </p:sp>
      <p:sp>
        <p:nvSpPr>
          <p:cNvPr id="7" name="TextBox 6"/>
          <p:cNvSpPr txBox="1"/>
          <p:nvPr/>
        </p:nvSpPr>
        <p:spPr>
          <a:xfrm>
            <a:off x="4817192" y="4172767"/>
            <a:ext cx="4119327" cy="1169551"/>
          </a:xfrm>
          <a:prstGeom prst="rect">
            <a:avLst/>
          </a:prstGeom>
          <a:noFill/>
        </p:spPr>
        <p:txBody>
          <a:bodyPr wrap="square" rtlCol="0">
            <a:spAutoFit/>
          </a:bodyPr>
          <a:lstStyle/>
          <a:p>
            <a:pPr algn="ctr"/>
            <a:r>
              <a:rPr lang="en-US" sz="1000" b="1" u="sng" dirty="0" smtClean="0"/>
              <a:t>Resources</a:t>
            </a:r>
          </a:p>
          <a:p>
            <a:r>
              <a:rPr lang="en-US" sz="1000" dirty="0" smtClean="0">
                <a:hlinkClick r:id="rId2"/>
              </a:rPr>
              <a:t>http://sparc.tools/</a:t>
            </a:r>
            <a:r>
              <a:rPr lang="en-US" sz="1000" dirty="0" smtClean="0"/>
              <a:t> – Basically everything (Rules, Procedures, Getting started guide, forum, etc.)</a:t>
            </a:r>
          </a:p>
          <a:p>
            <a:r>
              <a:rPr lang="en-US" sz="1000" dirty="0" smtClean="0">
                <a:hlinkClick r:id="rId3"/>
              </a:rPr>
              <a:t>http://riobotz.com/pb/tutorial/</a:t>
            </a:r>
            <a:r>
              <a:rPr lang="en-US" sz="1000" dirty="0" smtClean="0"/>
              <a:t> – As the address implies, it’s a tutorial about how to build a robot. Highly recommended</a:t>
            </a:r>
          </a:p>
          <a:p>
            <a:r>
              <a:rPr lang="en-US" sz="1000" dirty="0" smtClean="0">
                <a:hlinkClick r:id="rId4"/>
              </a:rPr>
              <a:t>http://cerobots.com/</a:t>
            </a:r>
            <a:r>
              <a:rPr lang="en-US" sz="1000" dirty="0" smtClean="0"/>
              <a:t> - Blog posts of new bots. Tips to help you get started. Overall just the coolest site on the net (and run by yours truly).</a:t>
            </a:r>
          </a:p>
        </p:txBody>
      </p:sp>
      <p:sp>
        <p:nvSpPr>
          <p:cNvPr id="5" name="TextBox 4"/>
          <p:cNvSpPr txBox="1"/>
          <p:nvPr/>
        </p:nvSpPr>
        <p:spPr>
          <a:xfrm>
            <a:off x="194969" y="2673885"/>
            <a:ext cx="4119327" cy="1785104"/>
          </a:xfrm>
          <a:prstGeom prst="rect">
            <a:avLst/>
          </a:prstGeom>
          <a:noFill/>
        </p:spPr>
        <p:txBody>
          <a:bodyPr wrap="square" rtlCol="0">
            <a:spAutoFit/>
          </a:bodyPr>
          <a:lstStyle/>
          <a:p>
            <a:pPr algn="ctr"/>
            <a:r>
              <a:rPr lang="en-US" sz="1000" b="1" u="sng" dirty="0" smtClean="0"/>
              <a:t>Receiver</a:t>
            </a:r>
          </a:p>
          <a:p>
            <a:r>
              <a:rPr lang="en-US" sz="1000" dirty="0" smtClean="0"/>
              <a:t>The receiver is the brains of the bot. It convert s the over-the-air </a:t>
            </a:r>
            <a:r>
              <a:rPr lang="en-US" sz="1000" dirty="0" smtClean="0"/>
              <a:t>frequencies </a:t>
            </a:r>
            <a:r>
              <a:rPr lang="en-US" sz="1000" dirty="0" smtClean="0"/>
              <a:t>to the signals that control the drive or weapon speed controller.</a:t>
            </a:r>
          </a:p>
          <a:p>
            <a:r>
              <a:rPr lang="en-US" sz="1000" dirty="0" smtClean="0"/>
              <a:t>Common Sources – Most transmitters come with receivers, but a few do not.</a:t>
            </a:r>
          </a:p>
          <a:p>
            <a:r>
              <a:rPr lang="en-US" sz="1000" dirty="0" smtClean="0">
                <a:hlinkClick r:id="rId5"/>
              </a:rPr>
              <a:t>www.fingertechrobotics.com</a:t>
            </a:r>
            <a:endParaRPr lang="en-US" sz="1000" dirty="0" smtClean="0"/>
          </a:p>
          <a:p>
            <a:r>
              <a:rPr lang="en-US" sz="1000" dirty="0" smtClean="0">
                <a:hlinkClick r:id="rId6"/>
              </a:rPr>
              <a:t>www.robotmarketplace.com</a:t>
            </a:r>
            <a:endParaRPr lang="en-US" sz="1000" dirty="0" smtClean="0"/>
          </a:p>
          <a:p>
            <a:r>
              <a:rPr lang="en-US" sz="1000" dirty="0" smtClean="0">
                <a:hlinkClick r:id="rId6"/>
              </a:rPr>
              <a:t>www.hobbyking.com</a:t>
            </a:r>
          </a:p>
          <a:p>
            <a:r>
              <a:rPr lang="en-US" sz="1000" dirty="0" smtClean="0"/>
              <a:t>Local hobby shops and www.amazon.com also carry receivers, but not all receivers work with all transmitters. Verify correct receiver for the job before ordering.</a:t>
            </a:r>
          </a:p>
        </p:txBody>
      </p:sp>
      <p:sp>
        <p:nvSpPr>
          <p:cNvPr id="6" name="TextBox 5"/>
          <p:cNvSpPr txBox="1"/>
          <p:nvPr/>
        </p:nvSpPr>
        <p:spPr>
          <a:xfrm>
            <a:off x="166260" y="679985"/>
            <a:ext cx="4119327" cy="2092881"/>
          </a:xfrm>
          <a:prstGeom prst="rect">
            <a:avLst/>
          </a:prstGeom>
          <a:noFill/>
        </p:spPr>
        <p:txBody>
          <a:bodyPr wrap="square" rtlCol="0">
            <a:spAutoFit/>
          </a:bodyPr>
          <a:lstStyle/>
          <a:p>
            <a:pPr algn="ctr"/>
            <a:r>
              <a:rPr lang="en-US" sz="1000" b="1" u="sng" dirty="0" smtClean="0"/>
              <a:t>Transmitter</a:t>
            </a:r>
          </a:p>
          <a:p>
            <a:r>
              <a:rPr lang="en-US" sz="1000" dirty="0" smtClean="0"/>
              <a:t>The part you hold that sends the command signals to your bot. When you move a lever (commonly referred to as the stick) the bot responds to that input. Most new transmitters have different programmable options that can seem overwhelming at first, but will really help control the bot. </a:t>
            </a:r>
          </a:p>
          <a:p>
            <a:r>
              <a:rPr lang="en-US" sz="1000" dirty="0" smtClean="0"/>
              <a:t>Common Sources – </a:t>
            </a:r>
          </a:p>
          <a:p>
            <a:r>
              <a:rPr lang="en-US" sz="1000" dirty="0" smtClean="0">
                <a:hlinkClick r:id="rId5"/>
              </a:rPr>
              <a:t>www.fingertechrobotics.com</a:t>
            </a:r>
            <a:endParaRPr lang="en-US" sz="1000" dirty="0" smtClean="0"/>
          </a:p>
          <a:p>
            <a:r>
              <a:rPr lang="en-US" sz="1000" dirty="0" smtClean="0">
                <a:hlinkClick r:id="rId6"/>
              </a:rPr>
              <a:t>www.robotmarketplace.com</a:t>
            </a:r>
            <a:endParaRPr lang="en-US" sz="1000" dirty="0" smtClean="0"/>
          </a:p>
          <a:p>
            <a:r>
              <a:rPr lang="en-US" sz="1000" dirty="0" smtClean="0">
                <a:hlinkClick r:id="rId6"/>
              </a:rPr>
              <a:t>www.hobbyking.com</a:t>
            </a:r>
          </a:p>
          <a:p>
            <a:r>
              <a:rPr lang="en-US" sz="1000" dirty="0" smtClean="0"/>
              <a:t>Local hobby shops and www.amazon.com also carry transmitters. Buyer beware that not all transmitters failsafe (stop the bot) when the signal is lost. It’s really not good if your bot decides to drive off into the sunset or the weapon continues to spin for hours after you command it to stop. </a:t>
            </a:r>
          </a:p>
        </p:txBody>
      </p:sp>
      <p:sp>
        <p:nvSpPr>
          <p:cNvPr id="9" name="TextBox 8"/>
          <p:cNvSpPr txBox="1"/>
          <p:nvPr/>
        </p:nvSpPr>
        <p:spPr>
          <a:xfrm>
            <a:off x="233069" y="4483635"/>
            <a:ext cx="4119327" cy="2246769"/>
          </a:xfrm>
          <a:prstGeom prst="rect">
            <a:avLst/>
          </a:prstGeom>
          <a:noFill/>
        </p:spPr>
        <p:txBody>
          <a:bodyPr wrap="square" rtlCol="0">
            <a:spAutoFit/>
          </a:bodyPr>
          <a:lstStyle/>
          <a:p>
            <a:pPr algn="ctr"/>
            <a:r>
              <a:rPr lang="en-US" sz="1000" b="1" u="sng" dirty="0" smtClean="0"/>
              <a:t>Electronic Speed Controllers (ESC)</a:t>
            </a:r>
          </a:p>
          <a:p>
            <a:r>
              <a:rPr lang="en-US" sz="1000" dirty="0" smtClean="0"/>
              <a:t>The ESC is like the spinal cord of your bot. It takes the signals from the receiver and controls the speed and direction of the motors. There are </a:t>
            </a:r>
            <a:r>
              <a:rPr lang="en-US" sz="1000" dirty="0" smtClean="0"/>
              <a:t>single </a:t>
            </a:r>
            <a:r>
              <a:rPr lang="en-US" sz="1000" dirty="0" smtClean="0"/>
              <a:t>channel ESCs (work with 1 motor) and dual ESCs (designed </a:t>
            </a:r>
            <a:r>
              <a:rPr lang="en-US" sz="1000" dirty="0" smtClean="0"/>
              <a:t>to control 2 motors (one for each side)). </a:t>
            </a:r>
            <a:endParaRPr lang="en-US" sz="1000" dirty="0" smtClean="0"/>
          </a:p>
          <a:p>
            <a:r>
              <a:rPr lang="en-US" sz="1000" dirty="0" smtClean="0"/>
              <a:t>Common Sources – </a:t>
            </a:r>
          </a:p>
          <a:p>
            <a:r>
              <a:rPr lang="en-US" sz="1000" dirty="0" smtClean="0">
                <a:hlinkClick r:id="rId5"/>
              </a:rPr>
              <a:t>www.fingertechrobotics.com</a:t>
            </a:r>
            <a:endParaRPr lang="en-US" sz="1000" dirty="0" smtClean="0"/>
          </a:p>
          <a:p>
            <a:r>
              <a:rPr lang="en-US" sz="1000" dirty="0" smtClean="0">
                <a:hlinkClick r:id="rId6"/>
              </a:rPr>
              <a:t>www.robotmarketplace.com</a:t>
            </a:r>
            <a:endParaRPr lang="en-US" sz="1000" dirty="0" smtClean="0"/>
          </a:p>
          <a:p>
            <a:r>
              <a:rPr lang="en-US" sz="1000" dirty="0" smtClean="0">
                <a:hlinkClick r:id="rId7"/>
              </a:rPr>
              <a:t>www.botbitz.com</a:t>
            </a:r>
            <a:endParaRPr lang="en-US" sz="1000" dirty="0" smtClean="0"/>
          </a:p>
          <a:p>
            <a:r>
              <a:rPr lang="en-US" sz="1000" dirty="0" smtClean="0">
                <a:hlinkClick r:id="rId8"/>
              </a:rPr>
              <a:t>www.robotpower.com</a:t>
            </a:r>
            <a:endParaRPr lang="en-US" sz="1000" dirty="0" smtClean="0"/>
          </a:p>
          <a:p>
            <a:r>
              <a:rPr lang="en-US" sz="1000" dirty="0" smtClean="0"/>
              <a:t>Local hobby shops and www.amazon.com carry ESCs, but most are not well suited to combat bots. Combat ESCs are designed to be </a:t>
            </a:r>
            <a:r>
              <a:rPr lang="en-US" sz="1000" dirty="0" smtClean="0"/>
              <a:t>reversible </a:t>
            </a:r>
            <a:r>
              <a:rPr lang="en-US" sz="1000" dirty="0" smtClean="0"/>
              <a:t>and most hobby ESCs must stop the motor completely before changing </a:t>
            </a:r>
            <a:r>
              <a:rPr lang="en-US" sz="1000" dirty="0" smtClean="0"/>
              <a:t>direction if they can at all. </a:t>
            </a:r>
            <a:endParaRPr lang="en-US" sz="1000" dirty="0" smtClean="0"/>
          </a:p>
        </p:txBody>
      </p:sp>
      <p:sp>
        <p:nvSpPr>
          <p:cNvPr id="10" name="TextBox 9"/>
          <p:cNvSpPr txBox="1"/>
          <p:nvPr/>
        </p:nvSpPr>
        <p:spPr>
          <a:xfrm>
            <a:off x="4855869" y="679985"/>
            <a:ext cx="4119327" cy="2246769"/>
          </a:xfrm>
          <a:prstGeom prst="rect">
            <a:avLst/>
          </a:prstGeom>
          <a:noFill/>
        </p:spPr>
        <p:txBody>
          <a:bodyPr wrap="square" rtlCol="0">
            <a:spAutoFit/>
          </a:bodyPr>
          <a:lstStyle/>
          <a:p>
            <a:pPr algn="ctr"/>
            <a:r>
              <a:rPr lang="en-US" sz="1000" b="1" u="sng" dirty="0" smtClean="0"/>
              <a:t>Gear-motors</a:t>
            </a:r>
          </a:p>
          <a:p>
            <a:r>
              <a:rPr lang="en-US" sz="1000" dirty="0" smtClean="0"/>
              <a:t>Gear-motors are the legs of the bot. They are the muscle. They are the engine and transmission of your car. Electric motors spin at several thousand RPMs. Sometimes over 10,000 RPM. This is clearly much too fast to mount </a:t>
            </a:r>
            <a:r>
              <a:rPr lang="en-US" sz="1000" dirty="0" smtClean="0"/>
              <a:t>a tire to </a:t>
            </a:r>
            <a:r>
              <a:rPr lang="en-US" sz="1000" dirty="0" smtClean="0"/>
              <a:t>directly. Like your car </a:t>
            </a:r>
            <a:r>
              <a:rPr lang="en-US" sz="1000" dirty="0" smtClean="0"/>
              <a:t>transmission, </a:t>
            </a:r>
            <a:r>
              <a:rPr lang="en-US" sz="1000" dirty="0" smtClean="0"/>
              <a:t>a series of gears slows the motor output to a more reasonable RPM.</a:t>
            </a:r>
          </a:p>
          <a:p>
            <a:r>
              <a:rPr lang="en-US" sz="1000" dirty="0" smtClean="0"/>
              <a:t>Common Sources – </a:t>
            </a:r>
          </a:p>
          <a:p>
            <a:r>
              <a:rPr lang="en-US" sz="1000" dirty="0" smtClean="0">
                <a:hlinkClick r:id="rId5"/>
              </a:rPr>
              <a:t>www.fingertechrobotics.com</a:t>
            </a:r>
            <a:endParaRPr lang="en-US" sz="1000" dirty="0" smtClean="0"/>
          </a:p>
          <a:p>
            <a:r>
              <a:rPr lang="en-US" sz="1000" dirty="0" smtClean="0">
                <a:hlinkClick r:id="rId6"/>
              </a:rPr>
              <a:t>www.robotmarketplace.com</a:t>
            </a:r>
            <a:endParaRPr lang="en-US" sz="1000" dirty="0" smtClean="0"/>
          </a:p>
          <a:p>
            <a:r>
              <a:rPr lang="en-US" sz="1000" dirty="0" smtClean="0">
                <a:hlinkClick r:id="rId9"/>
              </a:rPr>
              <a:t>www.kitbots.com</a:t>
            </a:r>
            <a:endParaRPr lang="en-US" sz="1000" dirty="0" smtClean="0"/>
          </a:p>
          <a:p>
            <a:r>
              <a:rPr lang="en-US" sz="1000" dirty="0" smtClean="0">
                <a:hlinkClick r:id="rId10"/>
              </a:rPr>
              <a:t>www.botkits.com</a:t>
            </a:r>
            <a:endParaRPr lang="en-US" sz="1000" dirty="0" smtClean="0"/>
          </a:p>
          <a:p>
            <a:r>
              <a:rPr lang="en-US" sz="1000" dirty="0" smtClean="0"/>
              <a:t>Occasionally, you can find the right kind of gear-motors on eBay, but it’s a crap-shoot. The motors provided at the sites above are all battle-tested and/or battle-hardened.</a:t>
            </a:r>
          </a:p>
        </p:txBody>
      </p:sp>
      <p:sp>
        <p:nvSpPr>
          <p:cNvPr id="11" name="TextBox 10"/>
          <p:cNvSpPr txBox="1"/>
          <p:nvPr/>
        </p:nvSpPr>
        <p:spPr>
          <a:xfrm>
            <a:off x="4824119" y="2864385"/>
            <a:ext cx="4119327" cy="1323439"/>
          </a:xfrm>
          <a:prstGeom prst="rect">
            <a:avLst/>
          </a:prstGeom>
          <a:noFill/>
        </p:spPr>
        <p:txBody>
          <a:bodyPr wrap="square" rtlCol="0">
            <a:spAutoFit/>
          </a:bodyPr>
          <a:lstStyle/>
          <a:p>
            <a:pPr algn="ctr"/>
            <a:r>
              <a:rPr lang="en-US" sz="1000" b="1" u="sng" dirty="0" smtClean="0"/>
              <a:t>Batteries</a:t>
            </a:r>
          </a:p>
          <a:p>
            <a:r>
              <a:rPr lang="en-US" sz="1000" dirty="0" smtClean="0"/>
              <a:t>The batteries are the heart of the bot. The supply the energy to the speed controllers to drive the motors. </a:t>
            </a:r>
            <a:r>
              <a:rPr lang="en-US" sz="1000" dirty="0" smtClean="0"/>
              <a:t>Also, most combat ESCs have a Battery Eliminator Circuit (BEC) that can power the receiver as well. </a:t>
            </a:r>
            <a:endParaRPr lang="en-US" sz="1000" dirty="0" smtClean="0"/>
          </a:p>
          <a:p>
            <a:r>
              <a:rPr lang="en-US" sz="1000" dirty="0" smtClean="0">
                <a:hlinkClick r:id="rId5"/>
              </a:rPr>
              <a:t>www.fingertechrobotics.com</a:t>
            </a:r>
            <a:endParaRPr lang="en-US" sz="1000" dirty="0" smtClean="0"/>
          </a:p>
          <a:p>
            <a:r>
              <a:rPr lang="en-US" sz="1000" dirty="0" smtClean="0">
                <a:hlinkClick r:id="rId6"/>
              </a:rPr>
              <a:t>www.robotmarketplace.com</a:t>
            </a:r>
            <a:endParaRPr lang="en-US" sz="1000" dirty="0" smtClean="0"/>
          </a:p>
          <a:p>
            <a:r>
              <a:rPr lang="en-US" sz="1000" dirty="0" smtClean="0">
                <a:hlinkClick r:id="rId6"/>
              </a:rPr>
              <a:t>www.hobbyking.com</a:t>
            </a:r>
          </a:p>
          <a:p>
            <a:r>
              <a:rPr lang="en-US" sz="1000" dirty="0" smtClean="0"/>
              <a:t>Local hobby shops and </a:t>
            </a:r>
            <a:r>
              <a:rPr lang="en-US" sz="1000" dirty="0" smtClean="0">
                <a:hlinkClick r:id="rId11"/>
              </a:rPr>
              <a:t>www.amazon.com</a:t>
            </a:r>
            <a:r>
              <a:rPr lang="en-US" sz="1000" dirty="0" smtClean="0"/>
              <a:t> also carry batteries.</a:t>
            </a:r>
            <a:endParaRPr lang="en-US" sz="1000" dirty="0" smtClean="0"/>
          </a:p>
        </p:txBody>
      </p:sp>
    </p:spTree>
    <p:extLst>
      <p:ext uri="{BB962C8B-B14F-4D97-AF65-F5344CB8AC3E}">
        <p14:creationId xmlns:p14="http://schemas.microsoft.com/office/powerpoint/2010/main" xmlns="" val="1795847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insaw.jpg"/>
          <p:cNvPicPr>
            <a:picLocks noChangeAspect="1"/>
          </p:cNvPicPr>
          <p:nvPr/>
        </p:nvPicPr>
        <p:blipFill>
          <a:blip r:embed="rId2" cstate="print"/>
          <a:srcRect l="3333" r="9722"/>
          <a:stretch>
            <a:fillRect/>
          </a:stretch>
        </p:blipFill>
        <p:spPr>
          <a:xfrm rot="5400000">
            <a:off x="2112407" y="-153432"/>
            <a:ext cx="4919186" cy="5657850"/>
          </a:xfrm>
          <a:prstGeom prst="rect">
            <a:avLst/>
          </a:prstGeom>
        </p:spPr>
      </p:pic>
      <p:sp>
        <p:nvSpPr>
          <p:cNvPr id="3" name="TextBox 2"/>
          <p:cNvSpPr txBox="1"/>
          <p:nvPr/>
        </p:nvSpPr>
        <p:spPr>
          <a:xfrm>
            <a:off x="165100" y="4406900"/>
            <a:ext cx="1460500" cy="523220"/>
          </a:xfrm>
          <a:prstGeom prst="rect">
            <a:avLst/>
          </a:prstGeom>
          <a:noFill/>
        </p:spPr>
        <p:txBody>
          <a:bodyPr wrap="square" rtlCol="0">
            <a:spAutoFit/>
          </a:bodyPr>
          <a:lstStyle/>
          <a:p>
            <a:pPr algn="ctr"/>
            <a:r>
              <a:rPr lang="en-US" dirty="0" smtClean="0"/>
              <a:t>GEARMOTOR</a:t>
            </a:r>
          </a:p>
          <a:p>
            <a:pPr algn="ctr"/>
            <a:r>
              <a:rPr lang="en-US" sz="1000" dirty="0" smtClean="0"/>
              <a:t>www.fingertech.com</a:t>
            </a:r>
            <a:endParaRPr lang="en-US" sz="1000" dirty="0"/>
          </a:p>
        </p:txBody>
      </p:sp>
      <p:sp>
        <p:nvSpPr>
          <p:cNvPr id="4" name="TextBox 3"/>
          <p:cNvSpPr txBox="1"/>
          <p:nvPr/>
        </p:nvSpPr>
        <p:spPr>
          <a:xfrm>
            <a:off x="317500" y="3202920"/>
            <a:ext cx="1155700" cy="677108"/>
          </a:xfrm>
          <a:prstGeom prst="rect">
            <a:avLst/>
          </a:prstGeom>
          <a:noFill/>
        </p:spPr>
        <p:txBody>
          <a:bodyPr wrap="square" rtlCol="0">
            <a:spAutoFit/>
          </a:bodyPr>
          <a:lstStyle/>
          <a:p>
            <a:pPr algn="ctr"/>
            <a:r>
              <a:rPr lang="en-US" dirty="0" smtClean="0"/>
              <a:t>TIRE</a:t>
            </a:r>
          </a:p>
          <a:p>
            <a:pPr algn="ctr"/>
            <a:r>
              <a:rPr lang="en-US" sz="1000" dirty="0" smtClean="0"/>
              <a:t>Flip flops cut into circles</a:t>
            </a:r>
            <a:endParaRPr lang="en-US" sz="1000" dirty="0"/>
          </a:p>
        </p:txBody>
      </p:sp>
      <p:sp>
        <p:nvSpPr>
          <p:cNvPr id="5" name="TextBox 4"/>
          <p:cNvSpPr txBox="1"/>
          <p:nvPr/>
        </p:nvSpPr>
        <p:spPr>
          <a:xfrm>
            <a:off x="219075" y="3804910"/>
            <a:ext cx="1349375" cy="523220"/>
          </a:xfrm>
          <a:prstGeom prst="rect">
            <a:avLst/>
          </a:prstGeom>
          <a:noFill/>
        </p:spPr>
        <p:txBody>
          <a:bodyPr wrap="square" rtlCol="0">
            <a:spAutoFit/>
          </a:bodyPr>
          <a:lstStyle/>
          <a:p>
            <a:pPr algn="ctr"/>
            <a:r>
              <a:rPr lang="en-US" dirty="0" smtClean="0"/>
              <a:t>HUB</a:t>
            </a:r>
          </a:p>
          <a:p>
            <a:pPr algn="ctr"/>
            <a:r>
              <a:rPr lang="en-US" sz="1000" dirty="0" smtClean="0"/>
              <a:t>www.fingertech.com</a:t>
            </a:r>
            <a:endParaRPr lang="en-US" sz="1000" dirty="0"/>
          </a:p>
        </p:txBody>
      </p:sp>
      <p:sp>
        <p:nvSpPr>
          <p:cNvPr id="6" name="TextBox 5"/>
          <p:cNvSpPr txBox="1"/>
          <p:nvPr/>
        </p:nvSpPr>
        <p:spPr>
          <a:xfrm>
            <a:off x="3743325" y="5580965"/>
            <a:ext cx="1406525" cy="523220"/>
          </a:xfrm>
          <a:prstGeom prst="rect">
            <a:avLst/>
          </a:prstGeom>
          <a:noFill/>
        </p:spPr>
        <p:txBody>
          <a:bodyPr wrap="square" rtlCol="0">
            <a:spAutoFit/>
          </a:bodyPr>
          <a:lstStyle/>
          <a:p>
            <a:pPr algn="ctr"/>
            <a:r>
              <a:rPr lang="en-US" dirty="0" smtClean="0"/>
              <a:t>BATTERY</a:t>
            </a:r>
          </a:p>
          <a:p>
            <a:pPr algn="ctr"/>
            <a:r>
              <a:rPr lang="en-US" sz="1000" dirty="0" smtClean="0"/>
              <a:t>www.hobbyking.com</a:t>
            </a:r>
            <a:endParaRPr lang="en-US" sz="1000" dirty="0"/>
          </a:p>
        </p:txBody>
      </p:sp>
      <p:sp>
        <p:nvSpPr>
          <p:cNvPr id="7" name="TextBox 6"/>
          <p:cNvSpPr txBox="1"/>
          <p:nvPr/>
        </p:nvSpPr>
        <p:spPr>
          <a:xfrm>
            <a:off x="1704975" y="5580965"/>
            <a:ext cx="1482725" cy="523220"/>
          </a:xfrm>
          <a:prstGeom prst="rect">
            <a:avLst/>
          </a:prstGeom>
          <a:noFill/>
        </p:spPr>
        <p:txBody>
          <a:bodyPr wrap="square" rtlCol="0">
            <a:spAutoFit/>
          </a:bodyPr>
          <a:lstStyle/>
          <a:p>
            <a:pPr algn="ctr"/>
            <a:r>
              <a:rPr lang="en-US" dirty="0" smtClean="0"/>
              <a:t>SWITCH</a:t>
            </a:r>
          </a:p>
          <a:p>
            <a:pPr algn="ctr"/>
            <a:r>
              <a:rPr lang="en-US" sz="1000" dirty="0" smtClean="0"/>
              <a:t>www.fingertech.com</a:t>
            </a:r>
            <a:endParaRPr lang="en-US" sz="1000" dirty="0"/>
          </a:p>
        </p:txBody>
      </p:sp>
      <p:sp>
        <p:nvSpPr>
          <p:cNvPr id="8" name="TextBox 7"/>
          <p:cNvSpPr txBox="1"/>
          <p:nvPr/>
        </p:nvSpPr>
        <p:spPr>
          <a:xfrm>
            <a:off x="0" y="2058600"/>
            <a:ext cx="1790700" cy="1077218"/>
          </a:xfrm>
          <a:prstGeom prst="rect">
            <a:avLst/>
          </a:prstGeom>
          <a:noFill/>
        </p:spPr>
        <p:txBody>
          <a:bodyPr wrap="square" rtlCol="0">
            <a:spAutoFit/>
          </a:bodyPr>
          <a:lstStyle/>
          <a:p>
            <a:pPr algn="ctr"/>
            <a:r>
              <a:rPr lang="en-US" dirty="0" smtClean="0"/>
              <a:t>BRUSHLESS SPEED </a:t>
            </a:r>
            <a:r>
              <a:rPr lang="en-US" dirty="0" smtClean="0"/>
              <a:t>CONTROLLER</a:t>
            </a:r>
          </a:p>
          <a:p>
            <a:pPr algn="ctr"/>
            <a:r>
              <a:rPr lang="en-US" sz="1000" dirty="0" smtClean="0"/>
              <a:t>www.hobbyking.com</a:t>
            </a:r>
            <a:endParaRPr lang="en-US" sz="1000" dirty="0"/>
          </a:p>
        </p:txBody>
      </p:sp>
      <p:sp>
        <p:nvSpPr>
          <p:cNvPr id="9" name="TextBox 8"/>
          <p:cNvSpPr txBox="1"/>
          <p:nvPr/>
        </p:nvSpPr>
        <p:spPr>
          <a:xfrm>
            <a:off x="7594600" y="2197100"/>
            <a:ext cx="1371600" cy="1231106"/>
          </a:xfrm>
          <a:prstGeom prst="rect">
            <a:avLst/>
          </a:prstGeom>
          <a:noFill/>
        </p:spPr>
        <p:txBody>
          <a:bodyPr wrap="square" rtlCol="0">
            <a:spAutoFit/>
          </a:bodyPr>
          <a:lstStyle/>
          <a:p>
            <a:pPr algn="ctr"/>
            <a:r>
              <a:rPr lang="en-US" dirty="0" smtClean="0"/>
              <a:t>BRUSHLESS MOTOR</a:t>
            </a:r>
          </a:p>
          <a:p>
            <a:pPr algn="ctr"/>
            <a:r>
              <a:rPr lang="en-US" dirty="0" smtClean="0"/>
              <a:t>W/ </a:t>
            </a:r>
            <a:r>
              <a:rPr lang="en-US" dirty="0" smtClean="0"/>
              <a:t>HUB</a:t>
            </a:r>
          </a:p>
          <a:p>
            <a:pPr algn="ctr"/>
            <a:r>
              <a:rPr lang="en-US" sz="1000" dirty="0" smtClean="0"/>
              <a:t>www.hobbyking.com</a:t>
            </a:r>
          </a:p>
          <a:p>
            <a:pPr algn="ctr"/>
            <a:r>
              <a:rPr lang="en-US" sz="1000" dirty="0" smtClean="0"/>
              <a:t>www.fingertech.com</a:t>
            </a:r>
            <a:endParaRPr lang="en-US" sz="1000" dirty="0"/>
          </a:p>
        </p:txBody>
      </p:sp>
      <p:sp>
        <p:nvSpPr>
          <p:cNvPr id="10" name="TextBox 9"/>
          <p:cNvSpPr txBox="1"/>
          <p:nvPr/>
        </p:nvSpPr>
        <p:spPr>
          <a:xfrm>
            <a:off x="5905500" y="5448300"/>
            <a:ext cx="1600200" cy="800219"/>
          </a:xfrm>
          <a:prstGeom prst="rect">
            <a:avLst/>
          </a:prstGeom>
          <a:noFill/>
        </p:spPr>
        <p:txBody>
          <a:bodyPr wrap="square" rtlCol="0">
            <a:spAutoFit/>
          </a:bodyPr>
          <a:lstStyle/>
          <a:p>
            <a:pPr algn="ctr"/>
            <a:r>
              <a:rPr lang="en-US" dirty="0" smtClean="0"/>
              <a:t>SPEED </a:t>
            </a:r>
            <a:r>
              <a:rPr lang="en-US" dirty="0" smtClean="0"/>
              <a:t>CONTROLLER</a:t>
            </a:r>
          </a:p>
          <a:p>
            <a:pPr algn="ctr"/>
            <a:r>
              <a:rPr lang="en-US" sz="1000" dirty="0" smtClean="0"/>
              <a:t>www.fingertech.com</a:t>
            </a:r>
            <a:endParaRPr lang="en-US" sz="1000" dirty="0" smtClean="0"/>
          </a:p>
        </p:txBody>
      </p:sp>
      <p:sp>
        <p:nvSpPr>
          <p:cNvPr id="11" name="TextBox 10"/>
          <p:cNvSpPr txBox="1"/>
          <p:nvPr/>
        </p:nvSpPr>
        <p:spPr>
          <a:xfrm>
            <a:off x="7759699" y="4401066"/>
            <a:ext cx="1241425" cy="523220"/>
          </a:xfrm>
          <a:prstGeom prst="rect">
            <a:avLst/>
          </a:prstGeom>
          <a:noFill/>
        </p:spPr>
        <p:txBody>
          <a:bodyPr wrap="square" rtlCol="0">
            <a:spAutoFit/>
          </a:bodyPr>
          <a:lstStyle/>
          <a:p>
            <a:pPr algn="ctr"/>
            <a:r>
              <a:rPr lang="en-US" dirty="0" smtClean="0"/>
              <a:t>RECEIVER</a:t>
            </a:r>
          </a:p>
          <a:p>
            <a:pPr algn="ctr"/>
            <a:r>
              <a:rPr lang="en-US" sz="1000" dirty="0" smtClean="0"/>
              <a:t>www.lemonrx.com</a:t>
            </a:r>
            <a:endParaRPr lang="en-US" sz="1000" dirty="0"/>
          </a:p>
        </p:txBody>
      </p:sp>
      <p:cxnSp>
        <p:nvCxnSpPr>
          <p:cNvPr id="13" name="Straight Arrow Connector 12"/>
          <p:cNvCxnSpPr>
            <a:stCxn id="9" idx="1"/>
          </p:cNvCxnSpPr>
          <p:nvPr/>
        </p:nvCxnSpPr>
        <p:spPr>
          <a:xfrm flipH="1">
            <a:off x="4191000" y="2812653"/>
            <a:ext cx="3403600" cy="197247"/>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1"/>
          </p:cNvCxnSpPr>
          <p:nvPr/>
        </p:nvCxnSpPr>
        <p:spPr>
          <a:xfrm flipH="1" flipV="1">
            <a:off x="4978401" y="3619500"/>
            <a:ext cx="2781298" cy="1043176"/>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0"/>
          </p:cNvCxnSpPr>
          <p:nvPr/>
        </p:nvCxnSpPr>
        <p:spPr>
          <a:xfrm flipH="1" flipV="1">
            <a:off x="4368800" y="3746500"/>
            <a:ext cx="2336800" cy="1701800"/>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6" idx="0"/>
          </p:cNvCxnSpPr>
          <p:nvPr/>
        </p:nvCxnSpPr>
        <p:spPr>
          <a:xfrm flipH="1" flipV="1">
            <a:off x="4165600" y="4648201"/>
            <a:ext cx="280988" cy="932764"/>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7" idx="0"/>
          </p:cNvCxnSpPr>
          <p:nvPr/>
        </p:nvCxnSpPr>
        <p:spPr>
          <a:xfrm flipV="1">
            <a:off x="2446338" y="4724401"/>
            <a:ext cx="868362" cy="856564"/>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 idx="3"/>
          </p:cNvCxnSpPr>
          <p:nvPr/>
        </p:nvCxnSpPr>
        <p:spPr>
          <a:xfrm flipV="1">
            <a:off x="1625600" y="3911600"/>
            <a:ext cx="698500" cy="756910"/>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5" idx="3"/>
          </p:cNvCxnSpPr>
          <p:nvPr/>
        </p:nvCxnSpPr>
        <p:spPr>
          <a:xfrm flipV="1">
            <a:off x="1568450" y="3838575"/>
            <a:ext cx="431800" cy="227945"/>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3"/>
          </p:cNvCxnSpPr>
          <p:nvPr/>
        </p:nvCxnSpPr>
        <p:spPr>
          <a:xfrm flipV="1">
            <a:off x="1473200" y="3454400"/>
            <a:ext cx="546100" cy="87074"/>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549400" y="2527300"/>
            <a:ext cx="1905000" cy="1041400"/>
          </a:xfrm>
          <a:prstGeom prst="straightConnector1">
            <a:avLst/>
          </a:prstGeom>
          <a:ln w="19050">
            <a:solidFill>
              <a:srgbClr val="FFFF00"/>
            </a:solidFill>
            <a:tailEnd type="arrow"/>
          </a:ln>
          <a:effectLst>
            <a:glow rad="101600">
              <a:schemeClr val="tx1">
                <a:alpha val="60000"/>
              </a:schemeClr>
            </a:glow>
          </a:effectLst>
          <a:scene3d>
            <a:camera prst="perspectiveFront"/>
            <a:lightRig rig="threePt" dir="t"/>
          </a:scene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0521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581</Words>
  <Application>Microsoft Office PowerPoint</Application>
  <PresentationFormat>On-screen Show (4:3)</PresentationFormat>
  <Paragraphs>62</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HPES ACES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SPURK, MATTHEW D. (KSC-TOSC-5420)[Test and Operations Support Contract]</dc:creator>
  <cp:lastModifiedBy>The Boss</cp:lastModifiedBy>
  <cp:revision>16</cp:revision>
  <dcterms:created xsi:type="dcterms:W3CDTF">2016-05-25T13:51:39Z</dcterms:created>
  <dcterms:modified xsi:type="dcterms:W3CDTF">2016-07-31T18:13:07Z</dcterms:modified>
</cp:coreProperties>
</file>